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2" r:id="rId2"/>
    <p:sldId id="257" r:id="rId3"/>
    <p:sldId id="261" r:id="rId4"/>
    <p:sldId id="293" r:id="rId5"/>
    <p:sldId id="268" r:id="rId6"/>
    <p:sldId id="300" r:id="rId7"/>
    <p:sldId id="301" r:id="rId8"/>
    <p:sldId id="276" r:id="rId9"/>
    <p:sldId id="299" r:id="rId10"/>
    <p:sldId id="278" r:id="rId11"/>
    <p:sldId id="275" r:id="rId12"/>
    <p:sldId id="280" r:id="rId13"/>
    <p:sldId id="297" r:id="rId14"/>
    <p:sldId id="291" r:id="rId15"/>
    <p:sldId id="304" r:id="rId16"/>
    <p:sldId id="303" r:id="rId17"/>
    <p:sldId id="305" r:id="rId18"/>
    <p:sldId id="30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660"/>
  </p:normalViewPr>
  <p:slideViewPr>
    <p:cSldViewPr>
      <p:cViewPr varScale="1">
        <p:scale>
          <a:sx n="69" d="100"/>
          <a:sy n="69" d="100"/>
        </p:scale>
        <p:origin x="7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E9CFF-90C9-4234-8E84-E859B257C946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9CCB9-B9BC-41F0-A1BA-5F819E13BA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3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9CCB9-B9BC-41F0-A1BA-5F819E13BA9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5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16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22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05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58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16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1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38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7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58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AB5D9-698F-4FD0-9A9E-2FA66A742DC5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15856-0286-447C-8B3E-4FF355CAB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3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5">
                <a:lumMod val="40000"/>
                <a:lumOff val="60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AB5D9-698F-4FD0-9A9E-2FA66A742DC5}" type="datetimeFigureOut">
              <a:rPr lang="en-US" smtClean="0"/>
              <a:pPr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15856-0286-447C-8B3E-4FF355CAB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5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media10.m4a"/><Relationship Id="rId7" Type="http://schemas.openxmlformats.org/officeDocument/2006/relationships/slide" Target="slide12.xml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1.m4a"/><Relationship Id="rId4" Type="http://schemas.microsoft.com/office/2007/relationships/media" Target="../media/media11.m4a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slide" Target="slide9.xml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slide" Target="slide9.xml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slide" Target="slide4.xml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slide" Target="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slide" Target="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7" descr="flower7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031875"/>
            <a:ext cx="2857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flower7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1089025"/>
            <a:ext cx="2286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35"/>
          <p:cNvSpPr>
            <a:spLocks noChangeArrowheads="1" noChangeShapeType="1" noTextEdit="1"/>
          </p:cNvSpPr>
          <p:nvPr/>
        </p:nvSpPr>
        <p:spPr bwMode="auto">
          <a:xfrm>
            <a:off x="2000250" y="5375275"/>
            <a:ext cx="5343525" cy="393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7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VIÊN: ĐINH THỊ NGỌC TRÂM.</a:t>
            </a:r>
            <a:endParaRPr lang="en-US" sz="27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WordArt 38"/>
          <p:cNvSpPr>
            <a:spLocks noChangeArrowheads="1" noChangeShapeType="1" noTextEdit="1"/>
          </p:cNvSpPr>
          <p:nvPr/>
        </p:nvSpPr>
        <p:spPr bwMode="auto">
          <a:xfrm>
            <a:off x="2114550" y="974725"/>
            <a:ext cx="5151438" cy="393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7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TÂN NHỰT 6</a:t>
            </a:r>
            <a:endParaRPr lang="en-US" sz="27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WordArt 121"/>
          <p:cNvSpPr>
            <a:spLocks noChangeArrowheads="1" noChangeShapeType="1" noTextEdit="1"/>
          </p:cNvSpPr>
          <p:nvPr/>
        </p:nvSpPr>
        <p:spPr bwMode="auto">
          <a:xfrm>
            <a:off x="5499100" y="1722438"/>
            <a:ext cx="302895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7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7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6" name="WordArt 122"/>
          <p:cNvSpPr>
            <a:spLocks noChangeArrowheads="1" noChangeShapeType="1" noTextEdit="1"/>
          </p:cNvSpPr>
          <p:nvPr/>
        </p:nvSpPr>
        <p:spPr bwMode="auto">
          <a:xfrm>
            <a:off x="1493838" y="3217863"/>
            <a:ext cx="5943600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endParaRPr lang="en-US" sz="2700" b="1" kern="10" dirty="0" smtClean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700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700" b="1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endParaRPr lang="en-US" sz="27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529" y="536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38772"/>
      </p:ext>
    </p:extLst>
  </p:cSld>
  <p:clrMapOvr>
    <a:masterClrMapping/>
  </p:clrMapOvr>
  <p:transition advTm="2819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6104" y="1524000"/>
            <a:ext cx="7772400" cy="21959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song ) 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co ),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3917674"/>
            <a:ext cx="7772400" cy="2590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Tang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gùi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,…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, tai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Action Button: Home 7">
            <a:hlinkClick r:id="rId7" action="ppaction://hlinksldjump" highlightClick="1"/>
          </p:cNvPr>
          <p:cNvSpPr/>
          <p:nvPr/>
        </p:nvSpPr>
        <p:spPr>
          <a:xfrm>
            <a:off x="8534400" y="6172200"/>
            <a:ext cx="609600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1524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Ê-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đê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orizontal Scroll 9">
            <a:hlinkClick r:id="rId8" action="ppaction://hlinksldjump"/>
          </p:cNvPr>
          <p:cNvSpPr/>
          <p:nvPr/>
        </p:nvSpPr>
        <p:spPr>
          <a:xfrm>
            <a:off x="1066800" y="2469573"/>
            <a:ext cx="6324600" cy="24384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 smtClean="0"/>
              <a:t>3. </a:t>
            </a:r>
            <a:r>
              <a:rPr lang="en-US" sz="3200" dirty="0" err="1" smtClean="0"/>
              <a:t>Tìm</a:t>
            </a:r>
            <a:r>
              <a:rPr lang="en-US" sz="3200" dirty="0" smtClean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chi </a:t>
            </a:r>
            <a:r>
              <a:rPr lang="en-US" sz="3200" dirty="0" err="1"/>
              <a:t>tiết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bào</a:t>
            </a:r>
            <a:r>
              <a:rPr lang="en-US" sz="3200" dirty="0"/>
              <a:t> Ê-</a:t>
            </a:r>
            <a:r>
              <a:rPr lang="en-US" sz="3200" dirty="0" err="1"/>
              <a:t>đê</a:t>
            </a:r>
            <a:r>
              <a:rPr lang="en-US" sz="3200" dirty="0"/>
              <a:t> </a:t>
            </a:r>
            <a:r>
              <a:rPr lang="en-US" sz="3200" dirty="0" err="1"/>
              <a:t>xử</a:t>
            </a:r>
            <a:r>
              <a:rPr lang="en-US" sz="3200" dirty="0"/>
              <a:t> </a:t>
            </a:r>
            <a:r>
              <a:rPr lang="en-US" sz="3200" dirty="0" err="1"/>
              <a:t>phạt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công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" y="50252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37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356">
        <p:circle/>
      </p:transition>
    </mc:Choice>
    <mc:Fallback xmlns="">
      <p:transition spd="slow" advTm="6635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2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>
            <a:hlinkClick r:id="" action="ppaction://noaction"/>
          </p:cNvPr>
          <p:cNvSpPr/>
          <p:nvPr/>
        </p:nvSpPr>
        <p:spPr>
          <a:xfrm>
            <a:off x="1447800" y="1600200"/>
            <a:ext cx="6172200" cy="205740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4.Hãy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1524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Ê-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olded Corner 7"/>
          <p:cNvSpPr/>
          <p:nvPr/>
        </p:nvSpPr>
        <p:spPr>
          <a:xfrm>
            <a:off x="1639957" y="4038600"/>
            <a:ext cx="7162800" cy="2514600"/>
          </a:xfrm>
          <a:prstGeom prst="foldedCorne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4643" y="1369367"/>
            <a:ext cx="4724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Chu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430" y="654626"/>
            <a:ext cx="609600" cy="602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268264"/>
      </p:ext>
    </p:extLst>
  </p:cSld>
  <p:clrMapOvr>
    <a:masterClrMapping/>
  </p:clrMapOvr>
  <p:transition spd="slow" advTm="4606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2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evel 3"/>
          <p:cNvSpPr/>
          <p:nvPr/>
        </p:nvSpPr>
        <p:spPr>
          <a:xfrm>
            <a:off x="1143000" y="2133600"/>
            <a:ext cx="6934200" cy="3657600"/>
          </a:xfrm>
          <a:prstGeom prst="beve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dung: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Ê-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minh,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ction Button: Home 5">
            <a:hlinkClick r:id="rId5" action="ppaction://hlinksldjump" highlightClick="1"/>
          </p:cNvPr>
          <p:cNvSpPr/>
          <p:nvPr/>
        </p:nvSpPr>
        <p:spPr>
          <a:xfrm>
            <a:off x="8382000" y="6172200"/>
            <a:ext cx="762000" cy="6858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533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9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829">
        <p:fade/>
      </p:transition>
    </mc:Choice>
    <mc:Fallback xmlns="">
      <p:transition spd="med" advTm="378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2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0839" y="2590800"/>
            <a:ext cx="66223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endParaRPr lang="en-US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6039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5"/>
    </mc:Choice>
    <mc:Fallback xmlns="">
      <p:transition spd="slow" advTm="443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828800"/>
            <a:ext cx="8610600" cy="41549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cha 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sung,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cha.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cha,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cắp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Ê-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Line 65"/>
          <p:cNvSpPr>
            <a:spLocks noChangeShapeType="1"/>
          </p:cNvSpPr>
          <p:nvPr/>
        </p:nvSpPr>
        <p:spPr bwMode="auto">
          <a:xfrm flipH="1">
            <a:off x="838200" y="2590800"/>
            <a:ext cx="609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Line 65"/>
          <p:cNvSpPr>
            <a:spLocks noChangeShapeType="1"/>
          </p:cNvSpPr>
          <p:nvPr/>
        </p:nvSpPr>
        <p:spPr bwMode="auto">
          <a:xfrm flipH="1">
            <a:off x="4159526" y="2570922"/>
            <a:ext cx="609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8" name="Line 65"/>
          <p:cNvSpPr>
            <a:spLocks noChangeShapeType="1"/>
          </p:cNvSpPr>
          <p:nvPr/>
        </p:nvSpPr>
        <p:spPr bwMode="auto">
          <a:xfrm flipH="1">
            <a:off x="6400800" y="2590800"/>
            <a:ext cx="762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0" name="Line 65"/>
          <p:cNvSpPr>
            <a:spLocks noChangeShapeType="1"/>
          </p:cNvSpPr>
          <p:nvPr/>
        </p:nvSpPr>
        <p:spPr bwMode="auto">
          <a:xfrm flipH="1">
            <a:off x="4876800" y="2971800"/>
            <a:ext cx="152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1" name="Line 65"/>
          <p:cNvSpPr>
            <a:spLocks noChangeShapeType="1"/>
          </p:cNvSpPr>
          <p:nvPr/>
        </p:nvSpPr>
        <p:spPr bwMode="auto">
          <a:xfrm flipH="1">
            <a:off x="7924800" y="2590800"/>
            <a:ext cx="838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2" name="Line 65"/>
          <p:cNvSpPr>
            <a:spLocks noChangeShapeType="1"/>
          </p:cNvSpPr>
          <p:nvPr/>
        </p:nvSpPr>
        <p:spPr bwMode="auto">
          <a:xfrm flipH="1">
            <a:off x="838200" y="3352800"/>
            <a:ext cx="2133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13" name="Line 65"/>
          <p:cNvSpPr>
            <a:spLocks noChangeShapeType="1"/>
          </p:cNvSpPr>
          <p:nvPr/>
        </p:nvSpPr>
        <p:spPr bwMode="auto">
          <a:xfrm flipH="1" flipV="1">
            <a:off x="7924800" y="3346174"/>
            <a:ext cx="762000" cy="662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4" name="Line 65"/>
          <p:cNvSpPr>
            <a:spLocks noChangeShapeType="1"/>
          </p:cNvSpPr>
          <p:nvPr/>
        </p:nvSpPr>
        <p:spPr bwMode="auto">
          <a:xfrm flipH="1">
            <a:off x="304800" y="3657600"/>
            <a:ext cx="609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" name="Line 65"/>
          <p:cNvSpPr>
            <a:spLocks noChangeShapeType="1"/>
          </p:cNvSpPr>
          <p:nvPr/>
        </p:nvSpPr>
        <p:spPr bwMode="auto">
          <a:xfrm flipH="1">
            <a:off x="3429000" y="36576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6" name="Line 65"/>
          <p:cNvSpPr>
            <a:spLocks noChangeShapeType="1"/>
          </p:cNvSpPr>
          <p:nvPr/>
        </p:nvSpPr>
        <p:spPr bwMode="auto">
          <a:xfrm flipH="1">
            <a:off x="2362200" y="4419600"/>
            <a:ext cx="914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7" name="Line 65"/>
          <p:cNvSpPr>
            <a:spLocks noChangeShapeType="1"/>
          </p:cNvSpPr>
          <p:nvPr/>
        </p:nvSpPr>
        <p:spPr bwMode="auto">
          <a:xfrm flipH="1">
            <a:off x="1295400" y="2910509"/>
            <a:ext cx="914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8" name="Line 65"/>
          <p:cNvSpPr>
            <a:spLocks noChangeShapeType="1"/>
          </p:cNvSpPr>
          <p:nvPr/>
        </p:nvSpPr>
        <p:spPr bwMode="auto">
          <a:xfrm flipH="1">
            <a:off x="3505200" y="4770783"/>
            <a:ext cx="2133600" cy="1987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9" name="Line 65"/>
          <p:cNvSpPr>
            <a:spLocks noChangeShapeType="1"/>
          </p:cNvSpPr>
          <p:nvPr/>
        </p:nvSpPr>
        <p:spPr bwMode="auto">
          <a:xfrm flipH="1">
            <a:off x="685800" y="4770783"/>
            <a:ext cx="609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0" name="Line 49"/>
          <p:cNvSpPr>
            <a:spLocks noChangeShapeType="1"/>
          </p:cNvSpPr>
          <p:nvPr/>
        </p:nvSpPr>
        <p:spPr bwMode="auto">
          <a:xfrm flipH="1">
            <a:off x="1562100" y="2224709"/>
            <a:ext cx="762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" name="Line 49"/>
          <p:cNvSpPr>
            <a:spLocks noChangeShapeType="1"/>
          </p:cNvSpPr>
          <p:nvPr/>
        </p:nvSpPr>
        <p:spPr bwMode="auto">
          <a:xfrm flipH="1">
            <a:off x="5105400" y="2239618"/>
            <a:ext cx="762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2" name="Line 49"/>
          <p:cNvSpPr>
            <a:spLocks noChangeShapeType="1"/>
          </p:cNvSpPr>
          <p:nvPr/>
        </p:nvSpPr>
        <p:spPr bwMode="auto">
          <a:xfrm flipH="1">
            <a:off x="8763000" y="2209800"/>
            <a:ext cx="762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" name="Line 49"/>
          <p:cNvSpPr>
            <a:spLocks noChangeShapeType="1"/>
          </p:cNvSpPr>
          <p:nvPr/>
        </p:nvSpPr>
        <p:spPr bwMode="auto">
          <a:xfrm flipH="1">
            <a:off x="4351683" y="2529509"/>
            <a:ext cx="762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Line 49"/>
          <p:cNvSpPr>
            <a:spLocks noChangeShapeType="1"/>
          </p:cNvSpPr>
          <p:nvPr/>
        </p:nvSpPr>
        <p:spPr bwMode="auto">
          <a:xfrm flipH="1">
            <a:off x="8709991" y="2622275"/>
            <a:ext cx="762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" name="Line 49"/>
          <p:cNvSpPr>
            <a:spLocks noChangeShapeType="1"/>
          </p:cNvSpPr>
          <p:nvPr/>
        </p:nvSpPr>
        <p:spPr bwMode="auto">
          <a:xfrm flipH="1">
            <a:off x="6019800" y="2971800"/>
            <a:ext cx="762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" name="Line 49"/>
          <p:cNvSpPr>
            <a:spLocks noChangeShapeType="1"/>
          </p:cNvSpPr>
          <p:nvPr/>
        </p:nvSpPr>
        <p:spPr bwMode="auto">
          <a:xfrm flipH="1">
            <a:off x="2693504" y="4421257"/>
            <a:ext cx="762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" name="Line 49"/>
          <p:cNvSpPr>
            <a:spLocks noChangeShapeType="1"/>
          </p:cNvSpPr>
          <p:nvPr/>
        </p:nvSpPr>
        <p:spPr bwMode="auto">
          <a:xfrm flipH="1">
            <a:off x="1905000" y="4040257"/>
            <a:ext cx="762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023656" y="1138534"/>
            <a:ext cx="4724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Chu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56321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750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585">
        <p:split orient="vert"/>
      </p:transition>
    </mc:Choice>
    <mc:Fallback xmlns="">
      <p:transition spd="slow" advTm="8558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85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827" y="2590800"/>
            <a:ext cx="83503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1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7"/>
    </mc:Choice>
    <mc:Fallback xmlns="">
      <p:transition spd="slow" advTm="1967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7724" y="152400"/>
            <a:ext cx="8379217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1.Người xưa đặt ra luật tục để làm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gì?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……………………………………………………………………………………………..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……………………………………………………………………………………………..</a:t>
            </a:r>
          </a:p>
          <a:p>
            <a:pPr lvl="0"/>
            <a:r>
              <a:rPr lang="en-US" dirty="0"/>
              <a:t>3.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 Ê-</a:t>
            </a:r>
            <a:r>
              <a:rPr lang="en-US" dirty="0" err="1"/>
              <a:t>đê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phạt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……………………………………………………………………………………………..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……………………………………………………………………………………………..</a:t>
            </a:r>
          </a:p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4.Hãy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……………………………………………………………………………………………..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22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7"/>
    </mc:Choice>
    <mc:Fallback xmlns="">
      <p:transition spd="slow" advTm="1967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-27709"/>
            <a:ext cx="45720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Horizontal Scroll 4">
            <a:hlinkClick r:id="rId2" action="ppaction://hlinksldjump"/>
          </p:cNvPr>
          <p:cNvSpPr/>
          <p:nvPr/>
        </p:nvSpPr>
        <p:spPr>
          <a:xfrm>
            <a:off x="804025" y="904798"/>
            <a:ext cx="6248400" cy="350519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1.Người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xưa đặt ra luật tục để làm gì 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561388"/>
            <a:ext cx="7736495" cy="1994942"/>
          </a:xfrm>
          <a:prstGeom prst="rect">
            <a:avLst/>
          </a:prstGeom>
        </p:spPr>
      </p:pic>
      <p:sp>
        <p:nvSpPr>
          <p:cNvPr id="7" name="Horizontal Scroll 6">
            <a:hlinkClick r:id="rId4" action="ppaction://hlinksldjump"/>
          </p:cNvPr>
          <p:cNvSpPr/>
          <p:nvPr/>
        </p:nvSpPr>
        <p:spPr>
          <a:xfrm>
            <a:off x="787342" y="3747653"/>
            <a:ext cx="6134100" cy="6858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7456" y="4560653"/>
            <a:ext cx="7467601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cha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cắp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tội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9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7"/>
    </mc:Choice>
    <mc:Fallback xmlns="">
      <p:transition spd="slow" advTm="1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>
            <a:hlinkClick r:id="rId2" action="ppaction://hlinksldjump"/>
          </p:cNvPr>
          <p:cNvSpPr/>
          <p:nvPr/>
        </p:nvSpPr>
        <p:spPr>
          <a:xfrm>
            <a:off x="685800" y="381000"/>
            <a:ext cx="6324600" cy="8382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dirty="0" smtClean="0"/>
              <a:t>3. </a:t>
            </a:r>
            <a:r>
              <a:rPr lang="en-US" dirty="0" err="1" smtClean="0"/>
              <a:t>Tìm</a:t>
            </a:r>
            <a:r>
              <a:rPr lang="en-US" dirty="0" smtClean="0"/>
              <a:t> </a:t>
            </a:r>
            <a:r>
              <a:rPr lang="en-US" dirty="0" err="1"/>
              <a:t>những</a:t>
            </a:r>
            <a:r>
              <a:rPr lang="en-US" dirty="0"/>
              <a:t> chi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 Ê-</a:t>
            </a:r>
            <a:r>
              <a:rPr lang="en-US" dirty="0" err="1"/>
              <a:t>đê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phạt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.</a:t>
            </a:r>
          </a:p>
        </p:txBody>
      </p:sp>
      <p:sp>
        <p:nvSpPr>
          <p:cNvPr id="5" name="Rectangle 4"/>
          <p:cNvSpPr/>
          <p:nvPr/>
        </p:nvSpPr>
        <p:spPr>
          <a:xfrm>
            <a:off x="623455" y="1219200"/>
            <a:ext cx="7772400" cy="9905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 song ) 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1 co ),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623455" y="2209799"/>
            <a:ext cx="7772400" cy="11877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b="1" dirty="0">
                <a:latin typeface="Times New Roman" pitchFamily="18" charset="0"/>
                <a:cs typeface="Times New Roman" pitchFamily="18" charset="0"/>
              </a:rPr>
              <a:t>Tang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gùi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,…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, tai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Horizontal Scroll 6">
            <a:hlinkClick r:id="" action="ppaction://noaction"/>
          </p:cNvPr>
          <p:cNvSpPr/>
          <p:nvPr/>
        </p:nvSpPr>
        <p:spPr>
          <a:xfrm>
            <a:off x="762000" y="3581400"/>
            <a:ext cx="6172200" cy="609599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4.Hãy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.</a:t>
            </a:r>
          </a:p>
        </p:txBody>
      </p:sp>
      <p:sp>
        <p:nvSpPr>
          <p:cNvPr id="8" name="Folded Corner 7"/>
          <p:cNvSpPr/>
          <p:nvPr/>
        </p:nvSpPr>
        <p:spPr>
          <a:xfrm>
            <a:off x="748145" y="4367947"/>
            <a:ext cx="7162800" cy="914400"/>
          </a:xfrm>
          <a:prstGeom prst="foldedCorner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203307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77"/>
    </mc:Choice>
    <mc:Fallback xmlns="">
      <p:transition spd="slow" advTm="19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457200"/>
            <a:ext cx="54296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Kiểm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cũ</a:t>
            </a: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4490" y="2483592"/>
            <a:ext cx="6858001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1427475"/>
            <a:ext cx="5257799" cy="13234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43255" y="1976156"/>
            <a:ext cx="5257801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cảnh: đêm khuya, gió rét, mọi người đã yên giấc ngủ say.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55618" y="3864048"/>
            <a:ext cx="579120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 cảm và mong ước của người chiến sĩ đối với các cháu học sinh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909" y="6602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3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55"/>
    </mc:Choice>
    <mc:Fallback xmlns="">
      <p:transition spd="slow" advTm="66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8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2" grpId="0" animBg="1"/>
      <p:bldP spid="12" grpId="1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057400"/>
            <a:ext cx="5850731" cy="48006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3810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Ê-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46174" y="1524000"/>
            <a:ext cx="4724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Chu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457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61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02"/>
    </mc:Choice>
    <mc:Fallback xmlns="">
      <p:transition spd="slow" advTm="203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903" y="1219200"/>
            <a:ext cx="4040188" cy="639762"/>
          </a:xfrm>
        </p:spPr>
        <p:txBody>
          <a:bodyPr/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 đọc</a:t>
            </a:r>
            <a:endParaRPr lang="vi-VN" sz="28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820379"/>
            <a:ext cx="3430588" cy="2625725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285750" indent="-285750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285750" indent="-285750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285750" indent="-285750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pPr marL="285750" indent="-285750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0" indent="0"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8626" y="1219200"/>
            <a:ext cx="4041775" cy="639762"/>
          </a:xfrm>
        </p:spPr>
        <p:txBody>
          <a:bodyPr/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vi-VN" sz="28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905000"/>
            <a:ext cx="3657600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Gùi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609600" y="33130"/>
            <a:ext cx="8153400" cy="9445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Ê-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876800" y="1600200"/>
            <a:ext cx="0" cy="4572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Action Button: Home 20">
            <a:hlinkClick r:id="rId5" action="ppaction://hlinksldjump" highlightClick="1"/>
          </p:cNvPr>
          <p:cNvSpPr/>
          <p:nvPr/>
        </p:nvSpPr>
        <p:spPr>
          <a:xfrm>
            <a:off x="8191500" y="6390861"/>
            <a:ext cx="876300" cy="45720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81000" y="46482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CC33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CC33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CC33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CC33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CC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itchFamily="18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 err="1">
                <a:solidFill>
                  <a:srgbClr val="000000"/>
                </a:solidFill>
              </a:rPr>
              <a:t>Gánh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không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nổi,nhìn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tận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mặt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Line 36"/>
          <p:cNvSpPr>
            <a:spLocks noChangeShapeType="1"/>
          </p:cNvSpPr>
          <p:nvPr/>
        </p:nvSpPr>
        <p:spPr bwMode="auto">
          <a:xfrm>
            <a:off x="838200" y="5029200"/>
            <a:ext cx="152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" name="Line 37"/>
          <p:cNvSpPr>
            <a:spLocks noChangeShapeType="1"/>
          </p:cNvSpPr>
          <p:nvPr/>
        </p:nvSpPr>
        <p:spPr bwMode="auto">
          <a:xfrm>
            <a:off x="2743200" y="5029200"/>
            <a:ext cx="1371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381000" y="5105400"/>
            <a:ext cx="3962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sung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sung,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cha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cha.</a:t>
            </a:r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 flipV="1">
            <a:off x="1905000" y="5257800"/>
            <a:ext cx="76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" name="Line 27"/>
          <p:cNvSpPr>
            <a:spLocks noChangeShapeType="1"/>
          </p:cNvSpPr>
          <p:nvPr/>
        </p:nvSpPr>
        <p:spPr bwMode="auto">
          <a:xfrm flipH="1">
            <a:off x="1905000" y="5638800"/>
            <a:ext cx="1524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 flipH="1">
            <a:off x="2438400" y="6019800"/>
            <a:ext cx="1524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905215" y="986135"/>
            <a:ext cx="4724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Chu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709" y="578427"/>
            <a:ext cx="602673" cy="6026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644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63"/>
    </mc:Choice>
    <mc:Fallback xmlns="">
      <p:transition spd="slow" advTm="63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3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14" grpId="0" animBg="1"/>
      <p:bldP spid="15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30" y="2352449"/>
            <a:ext cx="2303770" cy="3049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128" y="3276600"/>
            <a:ext cx="2568163" cy="3502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1" y="1676400"/>
            <a:ext cx="4038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Gùi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Gùi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1524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Ê-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4643" y="1369367"/>
            <a:ext cx="4724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Chu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6292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5827944"/>
      </p:ext>
    </p:extLst>
  </p:cSld>
  <p:clrMapOvr>
    <a:masterClrMapping/>
  </p:clrMapOvr>
  <p:transition spd="slow" advTm="2386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903" y="1219200"/>
            <a:ext cx="4040188" cy="639762"/>
          </a:xfrm>
        </p:spPr>
        <p:txBody>
          <a:bodyPr/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 đọc</a:t>
            </a:r>
            <a:endParaRPr lang="vi-VN" sz="28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820379"/>
            <a:ext cx="3430588" cy="2625725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285750" indent="-285750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285750" indent="-285750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285750" indent="-285750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pPr marL="285750" indent="-285750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Khoanh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0" indent="0">
              <a:buNone/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8626" y="1219200"/>
            <a:ext cx="4041775" cy="639762"/>
          </a:xfrm>
        </p:spPr>
        <p:txBody>
          <a:bodyPr/>
          <a:lstStyle/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 hiểu bài</a:t>
            </a:r>
            <a:endParaRPr lang="vi-VN" sz="28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905000"/>
            <a:ext cx="3657600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Gùi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609600" y="33130"/>
            <a:ext cx="8153400" cy="9445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Ê-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876800" y="1447800"/>
            <a:ext cx="0" cy="4572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Action Button: Home 20">
            <a:hlinkClick r:id="rId5" action="ppaction://hlinksldjump" highlightClick="1"/>
          </p:cNvPr>
          <p:cNvSpPr/>
          <p:nvPr/>
        </p:nvSpPr>
        <p:spPr>
          <a:xfrm>
            <a:off x="8191500" y="6390861"/>
            <a:ext cx="876300" cy="457200"/>
          </a:xfrm>
          <a:prstGeom prst="actionButtonHom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381000" y="46482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CC33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CC33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CC33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CC33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CC33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itchFamily="18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 err="1">
                <a:solidFill>
                  <a:srgbClr val="000000"/>
                </a:solidFill>
              </a:rPr>
              <a:t>Gánh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không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nổi,nhìn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tận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mặt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Line 36"/>
          <p:cNvSpPr>
            <a:spLocks noChangeShapeType="1"/>
          </p:cNvSpPr>
          <p:nvPr/>
        </p:nvSpPr>
        <p:spPr bwMode="auto">
          <a:xfrm>
            <a:off x="838200" y="5029200"/>
            <a:ext cx="152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" name="Line 37"/>
          <p:cNvSpPr>
            <a:spLocks noChangeShapeType="1"/>
          </p:cNvSpPr>
          <p:nvPr/>
        </p:nvSpPr>
        <p:spPr bwMode="auto">
          <a:xfrm>
            <a:off x="2743200" y="5029200"/>
            <a:ext cx="1371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381000" y="5105400"/>
            <a:ext cx="3962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sung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sung,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cha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cha.</a:t>
            </a:r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 flipV="1">
            <a:off x="1905000" y="5257800"/>
            <a:ext cx="762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3" name="Line 27"/>
          <p:cNvSpPr>
            <a:spLocks noChangeShapeType="1"/>
          </p:cNvSpPr>
          <p:nvPr/>
        </p:nvSpPr>
        <p:spPr bwMode="auto">
          <a:xfrm flipH="1">
            <a:off x="1905000" y="5638800"/>
            <a:ext cx="1524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 flipH="1">
            <a:off x="2438400" y="6019800"/>
            <a:ext cx="1524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905215" y="986135"/>
            <a:ext cx="4724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Chu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9200" y="2590800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sung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" y="66000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925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5"/>
    </mc:Choice>
    <mc:Fallback xmlns="">
      <p:transition spd="slow" advTm="6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082358"/>
            <a:ext cx="4820478" cy="3583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1958141"/>
            <a:ext cx="373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tằm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1524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Ê-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ction Button: Back or Previous 1">
            <a:hlinkClick r:id="rId6" action="ppaction://hlinksldjump" highlightClick="1"/>
          </p:cNvPr>
          <p:cNvSpPr/>
          <p:nvPr/>
        </p:nvSpPr>
        <p:spPr>
          <a:xfrm>
            <a:off x="6601239" y="6172200"/>
            <a:ext cx="637761" cy="457200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/>
          <p:cNvSpPr txBox="1"/>
          <p:nvPr/>
        </p:nvSpPr>
        <p:spPr>
          <a:xfrm>
            <a:off x="4134643" y="1369367"/>
            <a:ext cx="4724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Chu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" y="609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8699528"/>
      </p:ext>
    </p:extLst>
  </p:cSld>
  <p:clrMapOvr>
    <a:masterClrMapping/>
  </p:clrMapOvr>
  <p:transition spd="slow" advTm="2920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3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1447800" y="3810000"/>
            <a:ext cx="7696200" cy="2895600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.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orizontal Scroll 7">
            <a:hlinkClick r:id="rId5" action="ppaction://hlinksldjump"/>
          </p:cNvPr>
          <p:cNvSpPr/>
          <p:nvPr/>
        </p:nvSpPr>
        <p:spPr>
          <a:xfrm>
            <a:off x="1467678" y="2209800"/>
            <a:ext cx="6324600" cy="145973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1.Người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xưa đặt ra luật tục để làm gì 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1524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Ê-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1682785"/>
            <a:ext cx="2133600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  <a:latin typeface="+mj-lt"/>
              </a:rPr>
              <a:t>Tìm hiểu bài</a:t>
            </a:r>
            <a:endParaRPr lang="vi-VN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7843" y="1293167"/>
            <a:ext cx="4724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Chu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" y="61149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371062"/>
      </p:ext>
    </p:extLst>
  </p:cSld>
  <p:clrMapOvr>
    <a:masterClrMapping/>
  </p:clrMapOvr>
  <p:transition spd="slow" advTm="3712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orizontal Scroll 10">
            <a:hlinkClick r:id="rId5" action="ppaction://hlinksldjump"/>
          </p:cNvPr>
          <p:cNvSpPr/>
          <p:nvPr/>
        </p:nvSpPr>
        <p:spPr>
          <a:xfrm>
            <a:off x="1562100" y="1600200"/>
            <a:ext cx="6134100" cy="19050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Ê-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.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1524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2400" u="sng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Ê-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2060" y="3631096"/>
            <a:ext cx="7467601" cy="286232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cha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cắp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tội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địch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34643" y="1369367"/>
            <a:ext cx="4724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Thịnh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Chu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060" y="6477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87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429">
        <p:split orient="vert"/>
      </p:transition>
    </mc:Choice>
    <mc:Fallback xmlns="">
      <p:transition spd="slow" advTm="474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7.2|12.4|0.6|1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9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.3|7.5|1.3|1|2.5|1.5|0.6|0.5|0.5|0.6|0.6|0.4|0.6|0.5|0.3|0.3|0.3|0.3|0.4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5.9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2.1|3.3|2.3|2.2|1.5|2.2|5.6|1.2|2.2|5.2|2|1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4.4|1.8|18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1279653</TotalTime>
  <Words>1173</Words>
  <Application>Microsoft Office PowerPoint</Application>
  <PresentationFormat>On-screen Show (4:3)</PresentationFormat>
  <Paragraphs>114</Paragraphs>
  <Slides>18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Tập đọc Luật tục xưa của người Ê- đê</vt:lpstr>
      <vt:lpstr>PowerPoint Presentation</vt:lpstr>
      <vt:lpstr>Tập đọc Luật tục xưa của người Ê- đê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125</cp:revision>
  <dcterms:created xsi:type="dcterms:W3CDTF">2016-02-22T00:56:09Z</dcterms:created>
  <dcterms:modified xsi:type="dcterms:W3CDTF">2020-04-04T14:50:00Z</dcterms:modified>
</cp:coreProperties>
</file>